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7" r:id="rId6"/>
    <p:sldId id="266" r:id="rId7"/>
    <p:sldId id="259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5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6465-EF2F-40B6-848C-98A5E47EC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D248F-6E5C-4279-9F58-18E760E1A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5378D-A26A-4965-9FA5-EF1DA4E3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7C738-4DA9-4C2D-8A46-210EDD85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8F018-82B3-4E94-9BC9-AE18B6A4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2226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8777-7BCC-4CF2-8821-47A5BA60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0C453-B401-4860-BA9D-76FA38AD9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DE132-A1E0-4649-8145-721BC5DC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F0D4-BE8D-4130-B46D-FE524ED2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C11C7-522A-4937-8F76-D4D25894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7241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178DBC-0429-40D6-AF37-8068D544A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2E06B-3095-4C65-9EC3-72D24739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7341D-773E-484E-9F87-3E507785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80D90-2806-4D4A-9378-8DC7B1E1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9798F-0CFC-40FD-8B09-A88A50B5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6093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954D-F02F-479A-8A49-80D6AEA9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D64C-172D-4FD2-A666-B8447EB16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C75FF-6EC5-48E2-B87D-CB371E6D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F1483-7C0E-4BFF-BA7E-9C8E064B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2BFD7-667E-4060-A595-8A33EA72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2384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A64F-2C8C-4B68-9030-39CAA6C6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EC886-E534-42D2-AEB0-859239607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8A9CD-D154-41F8-B3D3-363FF916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8D9A5-1851-424C-BB10-1AA42C5D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604B0-8477-4A4F-BB6A-D2538DC0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2435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4EAF-BB91-4626-8422-EE42CAC6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F2C85-CE11-4214-BF4B-4BE1B92C3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7FBFE-6B0B-4FB6-BA4D-A65E1DD22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827D6-0C86-47AB-B233-EE885C7C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A67A4-515C-482F-B550-A9E1DEB0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AF817-0B27-4DC7-B4B8-ADFBBB06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8015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793-83A9-450E-BA52-5C2D3FB3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5F87F-4976-430D-AACE-DD4F2C8A8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C93AF-3833-4B7C-BD0F-FDBE30FBE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BB14A-C787-41D0-9F67-0129D643C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35FC0-6C85-42FE-91BC-553FE30F2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A8F26C-1A2B-477A-9296-C647BD5F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254-59EE-44C1-A88F-3CFCD028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5093D-CA30-4341-93B4-9E6FC627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4902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49D1-5D01-4C64-985B-CD69965FD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0BEDD-C4A8-4FD6-B0A0-51A756BE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1676-1D14-4A5C-85C6-3A91BDFB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48257-B01E-4ABC-8172-B0B03748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5437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496B5-4A95-41A9-A576-61EAC755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B68A7-D1AB-40EC-B225-7936F15A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FF03C-32A9-452F-BD41-8DF29B4E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93596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B809-A71F-4E43-9959-4B991688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EA9A2-D4C1-4CA2-9377-A471D62BB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B4F4F-2BDC-4D84-A064-A16997171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D9CD2-5774-47C3-BFA6-4B8ED219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B1BB8-35F1-4C68-BF96-FDBBA9C0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C716A-33A0-468D-9ECF-2FCEAE9A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3591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059A-492F-4528-B614-AF5533848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BDDDD7-1555-4D7D-8A64-1A09EC38D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EA3F1-3489-4834-8B53-CBFBEED2E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E91B6-CC70-4406-9AC8-456F8497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AFCE2-BAEC-4302-A7A0-77BADB8D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71BD5-0685-47A0-973B-A880FFB7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8924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F8220-4BA9-442C-B16C-6F14E8C1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0844F-9C44-420E-9026-364188D19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68A85-579D-40FE-8959-08A7EB393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79CBE-B2F9-456D-810D-417E30788A3E}" type="datetimeFigureOut">
              <a:rPr lang="en-SE" smtClean="0"/>
              <a:t>2022-11-16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09614-09BC-48AF-AAB2-B8BD065AD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ACCB4-E984-419A-A4DF-882C150B5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32691-6F4E-45F4-B538-CF726610501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28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bjorn66axelsson@outlook.com" TargetMode="External"/><Relationship Id="rId2" Type="http://schemas.openxmlformats.org/officeDocument/2006/relationships/hyperlink" Target="mailto:goran.i.nilsson@telia.co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TtRW3LBfAObSMZiq9WjYi8YnaywzIx-t" TargetMode="External"/><Relationship Id="rId2" Type="http://schemas.openxmlformats.org/officeDocument/2006/relationships/hyperlink" Target="https://secure.webforum.com/sskarr/doc/?dfRefID=3861530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webforum.com/sskarr/doc/?dfRefID=34546976" TargetMode="External"/><Relationship Id="rId4" Type="http://schemas.openxmlformats.org/officeDocument/2006/relationships/hyperlink" Target="http://www.hellasorientering.se/download/kartfil-lida-uring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85BC-5ECE-41EB-8CA4-403DF2DD4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395" y="702023"/>
            <a:ext cx="10064298" cy="5338916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dirty="0" err="1"/>
              <a:t>Regelverk</a:t>
            </a:r>
            <a:r>
              <a:rPr lang="en-US" sz="4800" dirty="0"/>
              <a:t> och </a:t>
            </a:r>
            <a:r>
              <a:rPr lang="en-US" sz="4800" dirty="0" err="1"/>
              <a:t>överenskommelse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Träningsområde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 err="1"/>
              <a:t>Flemingsberg</a:t>
            </a:r>
            <a:r>
              <a:rPr lang="en-US" sz="4800" dirty="0"/>
              <a:t> – </a:t>
            </a:r>
            <a:r>
              <a:rPr lang="en-US" sz="4800" dirty="0" err="1"/>
              <a:t>Tumba</a:t>
            </a:r>
            <a:r>
              <a:rPr lang="en-US" sz="4800" dirty="0"/>
              <a:t> / </a:t>
            </a:r>
            <a:r>
              <a:rPr lang="en-US" sz="4800" dirty="0" err="1"/>
              <a:t>Tullinge</a:t>
            </a:r>
            <a:r>
              <a:rPr lang="en-US" sz="4800" dirty="0"/>
              <a:t> – </a:t>
            </a:r>
            <a:r>
              <a:rPr lang="en-US" sz="4800" dirty="0" err="1"/>
              <a:t>Brosjön</a:t>
            </a:r>
            <a:r>
              <a:rPr lang="en-US" sz="4800" dirty="0"/>
              <a:t> – S </a:t>
            </a:r>
            <a:r>
              <a:rPr lang="en-US" sz="4800" dirty="0" err="1"/>
              <a:t>Getaren</a:t>
            </a:r>
            <a:r>
              <a:rPr lang="en-US" sz="4800" dirty="0"/>
              <a:t> – </a:t>
            </a:r>
            <a:r>
              <a:rPr lang="en-US" sz="4800" dirty="0" err="1"/>
              <a:t>Kvarnsjön</a:t>
            </a:r>
            <a:r>
              <a:rPr lang="en-US" sz="4800" dirty="0"/>
              <a:t> / </a:t>
            </a:r>
            <a:r>
              <a:rPr lang="en-US" sz="4800" dirty="0" err="1"/>
              <a:t>Ådran</a:t>
            </a:r>
            <a:br>
              <a:rPr lang="en-SE" sz="4800" dirty="0"/>
            </a:br>
            <a:endParaRPr lang="en-SE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9E1B3-4752-4C92-88EA-D01E40146E4F}"/>
              </a:ext>
            </a:extLst>
          </p:cNvPr>
          <p:cNvSpPr txBox="1"/>
          <p:nvPr/>
        </p:nvSpPr>
        <p:spPr>
          <a:xfrm>
            <a:off x="10447757" y="6353605"/>
            <a:ext cx="149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Februari</a:t>
            </a:r>
            <a:r>
              <a:rPr lang="en-GB" dirty="0"/>
              <a:t> 2022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8227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</a:t>
            </a:r>
            <a:r>
              <a:rPr lang="en-US" dirty="0" err="1"/>
              <a:t>Getaren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9CDB-DE79-4609-83CB-66EDC3578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35126" cy="4351338"/>
          </a:xfrm>
        </p:spPr>
        <p:txBody>
          <a:bodyPr/>
          <a:lstStyle/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Beakta tjäderperioden på våren</a:t>
            </a:r>
          </a:p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xx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17502-ED2B-448A-918A-6390AB133727}"/>
              </a:ext>
            </a:extLst>
          </p:cNvPr>
          <p:cNvSpPr txBox="1"/>
          <p:nvPr/>
        </p:nvSpPr>
        <p:spPr>
          <a:xfrm>
            <a:off x="8831822" y="180459"/>
            <a:ext cx="3196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Specifik</a:t>
            </a:r>
            <a:r>
              <a:rPr lang="en-US" sz="1800" dirty="0"/>
              <a:t> information per </a:t>
            </a:r>
            <a:r>
              <a:rPr lang="en-US" sz="1800" dirty="0" err="1"/>
              <a:t>karta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5566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111FBB83-ACB0-4527-B6CF-36E51BE78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24" y="0"/>
            <a:ext cx="67421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Brosjön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17502-ED2B-448A-918A-6390AB133727}"/>
              </a:ext>
            </a:extLst>
          </p:cNvPr>
          <p:cNvSpPr txBox="1"/>
          <p:nvPr/>
        </p:nvSpPr>
        <p:spPr>
          <a:xfrm>
            <a:off x="8831822" y="180459"/>
            <a:ext cx="3196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Specifik</a:t>
            </a:r>
            <a:r>
              <a:rPr lang="en-US" sz="1800" dirty="0"/>
              <a:t> information per </a:t>
            </a:r>
            <a:r>
              <a:rPr lang="en-US" sz="1800" dirty="0" err="1"/>
              <a:t>karta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0CA068-CBDC-4936-9C26-76F63479E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291" y="1825625"/>
            <a:ext cx="6235126" cy="4351338"/>
          </a:xfrm>
        </p:spPr>
        <p:txBody>
          <a:bodyPr/>
          <a:lstStyle/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Område 1 består av </a:t>
            </a: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Vinterskogens naturreservat. 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Tillstånd krävs för arrangemang med fler 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deltagare än 50 deltagare.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På kartan finns markerade förbudsområden,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överenskomna med markägare och jaktlag.</a:t>
            </a: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Inom område</a:t>
            </a: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 2 ska ingen orienteringsverksamhet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ske för närvarande.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8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679E9-4A99-4E12-980B-858B4F39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614" y="349697"/>
            <a:ext cx="8740071" cy="626586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0A8AB66-2EA6-48E9-B6D8-7CDA1D03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Kartområde</a:t>
            </a:r>
            <a:endParaRPr lang="en-SE" dirty="0"/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04BE8316-A3D6-4990-A682-FFF74E0EF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14094"/>
              </p:ext>
            </p:extLst>
          </p:nvPr>
        </p:nvGraphicFramePr>
        <p:xfrm>
          <a:off x="322942" y="4181323"/>
          <a:ext cx="3204029" cy="239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48658">
                  <a:extLst>
                    <a:ext uri="{9D8B030D-6E8A-4147-A177-3AD203B41FA5}">
                      <a16:colId xmlns:a16="http://schemas.microsoft.com/office/drawing/2014/main" val="2728133018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4245251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Karta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Kartägare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65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Flemingsberg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Hellas – Snättringe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4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Tumba-Tullinge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Botkyrka</a:t>
                      </a:r>
                      <a:r>
                        <a:rPr lang="en-GB" sz="1200" dirty="0"/>
                        <a:t>-Salem </a:t>
                      </a:r>
                      <a:r>
                        <a:rPr lang="en-GB" sz="1200" dirty="0" err="1"/>
                        <a:t>kartkommitté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5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Brosjön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Botkyrka</a:t>
                      </a:r>
                      <a:r>
                        <a:rPr lang="en-GB" sz="1200" dirty="0"/>
                        <a:t>-Salem </a:t>
                      </a:r>
                      <a:r>
                        <a:rPr lang="en-GB" sz="1200" dirty="0" err="1"/>
                        <a:t>kartkommitté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783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S </a:t>
                      </a:r>
                      <a:r>
                        <a:rPr lang="en-GB" sz="1200" dirty="0" err="1"/>
                        <a:t>Getaren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Hellas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72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Kvarnsjön-Ådran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Hellas – Snättringe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75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0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Övergripande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9CDB-DE79-4609-83CB-66EDC3578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2437" cy="4351338"/>
          </a:xfrm>
        </p:spPr>
        <p:txBody>
          <a:bodyPr/>
          <a:lstStyle/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Kartsamarbetet har som huvudsakligt syfte att bredda utbudet av träningsmark för löpare i samarbetande klubbar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Överenskommelsen gäller endast aktiviteter där klubben som använder kartmaterialet ej tar ut anmälningsavgift av deltagarna. </a:t>
            </a:r>
            <a:r>
              <a:rPr lang="sv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Arrangemang som Stockholm by Night, Luffarligan, Sommarserien, Nattugglan etc ingår ej. Denna typ av arrangemang får som tidigare köpa in kartorna genom överenskommelse med kartägare och enligt gällande prislista.</a:t>
            </a:r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För träningsaktiviteter inom ramen för överenskommelsen görs ingen ekonomisk avräkning.</a:t>
            </a:r>
            <a:endParaRPr lang="en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</a:rPr>
              <a:t>Träningsansvariga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behöver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säkerställa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att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regelverket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följs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så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att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upparbetade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relationer</a:t>
            </a:r>
            <a:r>
              <a:rPr lang="en-US" sz="1800" dirty="0">
                <a:latin typeface="Calibri" panose="020F0502020204030204" pitchFamily="34" charset="0"/>
              </a:rPr>
              <a:t> med </a:t>
            </a:r>
            <a:r>
              <a:rPr lang="en-US" sz="1800" dirty="0" err="1">
                <a:latin typeface="Calibri" panose="020F0502020204030204" pitchFamily="34" charset="0"/>
              </a:rPr>
              <a:t>övriga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intressenter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som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markägare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jägare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arrendatorer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etc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ej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påverkas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negativt</a:t>
            </a:r>
            <a:r>
              <a:rPr lang="en-US" sz="1800" dirty="0">
                <a:latin typeface="Calibri" panose="020F0502020204030204" pitchFamily="34" charset="0"/>
              </a:rPr>
              <a:t>. </a:t>
            </a:r>
            <a:endParaRPr lang="sv" sz="1800" dirty="0">
              <a:latin typeface="Calibri" panose="020F0502020204030204" pitchFamily="34" charset="0"/>
            </a:endParaRPr>
          </a:p>
          <a:p>
            <a:r>
              <a:rPr lang="sv" sz="1800" dirty="0">
                <a:latin typeface="Calibri" panose="020F0502020204030204" pitchFamily="34" charset="0"/>
              </a:rPr>
              <a:t>Kartorna som tillhandahålls får endast användas för här angivet syfte och får ej spridas vidare.</a:t>
            </a:r>
            <a:endParaRPr lang="en-SE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510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F12A-4287-48D7-B9EA-B777F74C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Planering</a:t>
            </a:r>
            <a:r>
              <a:rPr lang="en-US" dirty="0"/>
              <a:t> och </a:t>
            </a:r>
            <a:r>
              <a:rPr lang="en-US" dirty="0" err="1"/>
              <a:t>genomförande</a:t>
            </a:r>
            <a:r>
              <a:rPr lang="en-US" dirty="0"/>
              <a:t> av </a:t>
            </a:r>
            <a:r>
              <a:rPr lang="en-US" dirty="0" err="1"/>
              <a:t>träning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D135-4055-4614-82AC-F19ADC1EC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843" y="1825623"/>
            <a:ext cx="10001372" cy="4799351"/>
          </a:xfrm>
        </p:spPr>
        <p:txBody>
          <a:bodyPr>
            <a:normAutofit fontScale="92500"/>
          </a:bodyPr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Träningsgruppens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storlek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/>
            <a:r>
              <a:rPr lang="sv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Grupper om upp till i storleksorningen 10 personer. Här krävs inga åtgärder utan kan anses genomföras inom ramen för allemansrätten.</a:t>
            </a:r>
            <a:r>
              <a:rPr lang="sv" sz="1800" dirty="0">
                <a:latin typeface="Calibri" panose="020F0502020204030204" pitchFamily="34" charset="0"/>
              </a:rPr>
              <a:t> Om aktiviteten är publicerad i klubbkalender ska det tydligt framgå att den avser en specifik målgrupp. Specifika regler som kan finnas för området ska följas.</a:t>
            </a:r>
          </a:p>
          <a:p>
            <a:pPr lvl="1"/>
            <a:r>
              <a:rPr lang="en-US" sz="1800" dirty="0" err="1">
                <a:latin typeface="Calibri" panose="020F0502020204030204" pitchFamily="34" charset="0"/>
              </a:rPr>
              <a:t>Klubbträningar</a:t>
            </a:r>
            <a:r>
              <a:rPr lang="en-US" sz="1800" dirty="0">
                <a:latin typeface="Calibri" panose="020F0502020204030204" pitchFamily="34" charset="0"/>
              </a:rPr>
              <a:t> för </a:t>
            </a:r>
            <a:r>
              <a:rPr lang="en-US" sz="1800" dirty="0" err="1">
                <a:latin typeface="Calibri" panose="020F0502020204030204" pitchFamily="34" charset="0"/>
              </a:rPr>
              <a:t>större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grupper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planeras</a:t>
            </a:r>
            <a:r>
              <a:rPr lang="en-US" sz="1800" dirty="0">
                <a:latin typeface="Calibri" panose="020F0502020204030204" pitchFamily="34" charset="0"/>
              </a:rPr>
              <a:t> in </a:t>
            </a:r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 god </a:t>
            </a:r>
            <a:r>
              <a:rPr lang="en-US" sz="1800" dirty="0" err="1">
                <a:latin typeface="Calibri" panose="020F0502020204030204" pitchFamily="34" charset="0"/>
              </a:rPr>
              <a:t>tid</a:t>
            </a:r>
            <a:r>
              <a:rPr lang="en-US" sz="1800" dirty="0">
                <a:latin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</a:rPr>
              <a:t>Normalt</a:t>
            </a:r>
            <a:r>
              <a:rPr lang="en-US" sz="1800" dirty="0">
                <a:latin typeface="Calibri" panose="020F0502020204030204" pitchFamily="34" charset="0"/>
              </a:rPr>
              <a:t> sett </a:t>
            </a:r>
            <a:r>
              <a:rPr lang="en-US" sz="1800" dirty="0" err="1">
                <a:latin typeface="Calibri" panose="020F0502020204030204" pitchFamily="34" charset="0"/>
              </a:rPr>
              <a:t>görs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inplanering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två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gånger</a:t>
            </a:r>
            <a:r>
              <a:rPr lang="en-US" sz="1800" dirty="0">
                <a:latin typeface="Calibri" panose="020F0502020204030204" pitchFamily="34" charset="0"/>
              </a:rPr>
              <a:t> per </a:t>
            </a:r>
            <a:r>
              <a:rPr lang="en-US" sz="1800" dirty="0" err="1">
                <a:latin typeface="Calibri" panose="020F0502020204030204" pitchFamily="34" charset="0"/>
              </a:rPr>
              <a:t>år</a:t>
            </a:r>
            <a:r>
              <a:rPr lang="en-US" sz="1800" dirty="0">
                <a:latin typeface="Calibri" panose="020F0502020204030204" pitchFamily="34" charset="0"/>
              </a:rPr>
              <a:t>, för </a:t>
            </a:r>
            <a:r>
              <a:rPr lang="en-US" sz="1800" dirty="0" err="1">
                <a:latin typeface="Calibri" panose="020F0502020204030204" pitchFamily="34" charset="0"/>
              </a:rPr>
              <a:t>våren</a:t>
            </a:r>
            <a:r>
              <a:rPr lang="en-US" sz="1800" dirty="0">
                <a:latin typeface="Calibri" panose="020F0502020204030204" pitchFamily="34" charset="0"/>
              </a:rPr>
              <a:t> resp </a:t>
            </a:r>
            <a:r>
              <a:rPr lang="en-US" sz="1800" dirty="0" err="1">
                <a:latin typeface="Calibri" panose="020F0502020204030204" pitchFamily="34" charset="0"/>
              </a:rPr>
              <a:t>hösten</a:t>
            </a:r>
            <a:r>
              <a:rPr lang="en-US" sz="1800" dirty="0">
                <a:latin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</a:rPr>
              <a:t>Inbokning</a:t>
            </a:r>
            <a:r>
              <a:rPr lang="en-US" sz="1800" dirty="0">
                <a:latin typeface="Calibri" panose="020F0502020204030204" pitchFamily="34" charset="0"/>
              </a:rPr>
              <a:t> med </a:t>
            </a:r>
            <a:r>
              <a:rPr lang="en-US" sz="1800" dirty="0" err="1">
                <a:latin typeface="Calibri" panose="020F0502020204030204" pitchFamily="34" charset="0"/>
              </a:rPr>
              <a:t>kartägarens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markansvarige</a:t>
            </a:r>
            <a:r>
              <a:rPr lang="en-US" sz="1800" dirty="0">
                <a:latin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</a:rPr>
              <a:t>Planeringsdatum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fastställs</a:t>
            </a:r>
            <a:r>
              <a:rPr lang="en-US" sz="1800" dirty="0">
                <a:latin typeface="Calibri" panose="020F0502020204030204" pitchFamily="34" charset="0"/>
              </a:rPr>
              <a:t> per </a:t>
            </a:r>
            <a:r>
              <a:rPr lang="en-US" sz="1800" dirty="0" err="1">
                <a:latin typeface="Calibri" panose="020F0502020204030204" pitchFamily="34" charset="0"/>
              </a:rPr>
              <a:t>säsong</a:t>
            </a:r>
            <a:r>
              <a:rPr lang="en-US" sz="1800" dirty="0">
                <a:latin typeface="Calibri" panose="020F0502020204030204" pitchFamily="34" charset="0"/>
              </a:rPr>
              <a:t>.</a:t>
            </a:r>
            <a:endParaRPr lang="en-US" sz="1800" i="1" dirty="0">
              <a:latin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</a:rPr>
              <a:t>Vid </a:t>
            </a:r>
            <a:r>
              <a:rPr lang="en-US" sz="1800" dirty="0" err="1">
                <a:latin typeface="Calibri" panose="020F0502020204030204" pitchFamily="34" charset="0"/>
              </a:rPr>
              <a:t>inplanering</a:t>
            </a:r>
            <a:r>
              <a:rPr lang="en-US" sz="1800" dirty="0">
                <a:latin typeface="Calibri" panose="020F0502020204030204" pitchFamily="34" charset="0"/>
              </a:rPr>
              <a:t> av </a:t>
            </a:r>
            <a:r>
              <a:rPr lang="en-US" sz="1800" dirty="0" err="1">
                <a:latin typeface="Calibri" panose="020F0502020204030204" pitchFamily="34" charset="0"/>
              </a:rPr>
              <a:t>klubbträningar</a:t>
            </a:r>
            <a:r>
              <a:rPr lang="en-US" sz="1800" dirty="0">
                <a:latin typeface="Calibri" panose="020F0502020204030204" pitchFamily="34" charset="0"/>
              </a:rPr>
              <a:t> ska </a:t>
            </a:r>
            <a:r>
              <a:rPr lang="en-US" sz="1800" dirty="0" err="1">
                <a:latin typeface="Calibri" panose="020F0502020204030204" pitchFamily="34" charset="0"/>
              </a:rPr>
              <a:t>samlingsplats</a:t>
            </a:r>
            <a:r>
              <a:rPr lang="en-US" sz="1800" dirty="0">
                <a:latin typeface="Calibri" panose="020F0502020204030204" pitchFamily="34" charset="0"/>
              </a:rPr>
              <a:t> och </a:t>
            </a:r>
            <a:r>
              <a:rPr lang="en-US" sz="1800" dirty="0" err="1">
                <a:latin typeface="Calibri" panose="020F0502020204030204" pitchFamily="34" charset="0"/>
              </a:rPr>
              <a:t>terrängområden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enligt</a:t>
            </a:r>
            <a:r>
              <a:rPr lang="en-US" sz="1800" dirty="0">
                <a:latin typeface="Calibri" panose="020F0502020204030204" pitchFamily="34" charset="0"/>
              </a:rPr>
              <a:t> A, B, C </a:t>
            </a:r>
            <a:r>
              <a:rPr lang="en-US" sz="1800" dirty="0" err="1">
                <a:latin typeface="Calibri" panose="020F0502020204030204" pitchFamily="34" charset="0"/>
              </a:rPr>
              <a:t>markerat</a:t>
            </a:r>
            <a:r>
              <a:rPr lang="en-US" sz="1800" dirty="0">
                <a:latin typeface="Calibri" panose="020F0502020204030204" pitchFamily="34" charset="0"/>
              </a:rPr>
              <a:t> med </a:t>
            </a:r>
            <a:r>
              <a:rPr lang="en-US" sz="1800" dirty="0" err="1">
                <a:latin typeface="Calibri" panose="020F0502020204030204" pitchFamily="34" charset="0"/>
              </a:rPr>
              <a:t>röd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linje</a:t>
            </a:r>
            <a:r>
              <a:rPr lang="en-US" sz="1800" dirty="0">
                <a:latin typeface="Calibri" panose="020F0502020204030204" pitchFamily="34" charset="0"/>
              </a:rPr>
              <a:t> på </a:t>
            </a:r>
            <a:r>
              <a:rPr lang="en-US" sz="1800" dirty="0" err="1">
                <a:latin typeface="Calibri" panose="020F0502020204030204" pitchFamily="34" charset="0"/>
              </a:rPr>
              <a:t>respektive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karta</a:t>
            </a:r>
            <a:r>
              <a:rPr lang="en-US" sz="1800" dirty="0">
                <a:latin typeface="Calibri" panose="020F0502020204030204" pitchFamily="34" charset="0"/>
              </a:rPr>
              <a:t>, se </a:t>
            </a:r>
            <a:r>
              <a:rPr lang="en-US" sz="1800" dirty="0" err="1">
                <a:latin typeface="Calibri" panose="020F0502020204030204" pitchFamily="34" charset="0"/>
              </a:rPr>
              <a:t>längre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ned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dokumentet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anges</a:t>
            </a:r>
            <a:r>
              <a:rPr lang="en-US" sz="1800" dirty="0">
                <a:latin typeface="Calibri" panose="020F0502020204030204" pitchFamily="34" charset="0"/>
              </a:rPr>
              <a:t>.</a:t>
            </a:r>
          </a:p>
          <a:p>
            <a:r>
              <a:rPr lang="en-US" sz="1800" dirty="0" err="1">
                <a:latin typeface="Calibri" panose="020F0502020204030204" pitchFamily="34" charset="0"/>
              </a:rPr>
              <a:t>Kartor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tillhandahålls</a:t>
            </a:r>
            <a:r>
              <a:rPr lang="en-US" sz="1800" dirty="0">
                <a:latin typeface="Calibri" panose="020F0502020204030204" pitchFamily="34" charset="0"/>
              </a:rPr>
              <a:t> av </a:t>
            </a:r>
            <a:r>
              <a:rPr lang="en-US" sz="1800" dirty="0" err="1">
                <a:latin typeface="Calibri" panose="020F0502020204030204" pitchFamily="34" charset="0"/>
              </a:rPr>
              <a:t>utsedd</a:t>
            </a:r>
            <a:r>
              <a:rPr lang="en-US" sz="1800" dirty="0">
                <a:latin typeface="Calibri" panose="020F0502020204030204" pitchFamily="34" charset="0"/>
              </a:rPr>
              <a:t> person / </a:t>
            </a:r>
            <a:r>
              <a:rPr lang="en-US" sz="1800" dirty="0" err="1">
                <a:latin typeface="Calibri" panose="020F0502020204030204" pitchFamily="34" charset="0"/>
              </a:rPr>
              <a:t>funktion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respektive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klubb</a:t>
            </a:r>
            <a:endParaRPr lang="en-US" sz="1800" dirty="0">
              <a:latin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</a:rPr>
              <a:t>Använd</a:t>
            </a:r>
            <a:r>
              <a:rPr lang="en-US" sz="1800" dirty="0">
                <a:latin typeface="Calibri" panose="020F0502020204030204" pitchFamily="34" charset="0"/>
              </a:rPr>
              <a:t> “Smarta </a:t>
            </a:r>
            <a:r>
              <a:rPr lang="en-US" sz="1800" dirty="0" err="1">
                <a:latin typeface="Calibri" panose="020F0502020204030204" pitchFamily="34" charset="0"/>
              </a:rPr>
              <a:t>listan</a:t>
            </a:r>
            <a:r>
              <a:rPr lang="en-US" sz="1800" dirty="0">
                <a:latin typeface="Calibri" panose="020F0502020204030204" pitchFamily="34" charset="0"/>
              </a:rPr>
              <a:t>”, </a:t>
            </a:r>
            <a:r>
              <a:rPr lang="en-US" sz="1800" dirty="0" err="1">
                <a:latin typeface="Calibri" panose="020F0502020204030204" pitchFamily="34" charset="0"/>
              </a:rPr>
              <a:t>infogad</a:t>
            </a:r>
            <a:r>
              <a:rPr lang="en-US" sz="1800" dirty="0">
                <a:latin typeface="Calibri" panose="020F0502020204030204" pitchFamily="34" charset="0"/>
              </a:rPr>
              <a:t> till </a:t>
            </a:r>
            <a:r>
              <a:rPr lang="en-US" sz="1800" dirty="0" err="1">
                <a:latin typeface="Calibri" panose="020F0502020204030204" pitchFamily="34" charset="0"/>
              </a:rPr>
              <a:t>höger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som</a:t>
            </a:r>
            <a:r>
              <a:rPr lang="en-US" sz="1800" dirty="0">
                <a:latin typeface="Calibri" panose="020F0502020204030204" pitchFamily="34" charset="0"/>
              </a:rPr>
              <a:t> guide vid </a:t>
            </a:r>
            <a:r>
              <a:rPr lang="en-US" sz="1800" dirty="0" err="1">
                <a:latin typeface="Calibri" panose="020F0502020204030204" pitchFamily="34" charset="0"/>
              </a:rPr>
              <a:t>planering</a:t>
            </a:r>
            <a:r>
              <a:rPr lang="en-US" sz="1800" dirty="0">
                <a:latin typeface="Calibri" panose="020F0502020204030204" pitchFamily="34" charset="0"/>
              </a:rPr>
              <a:t> av </a:t>
            </a:r>
            <a:r>
              <a:rPr lang="en-US" sz="1800" dirty="0" err="1">
                <a:latin typeface="Calibri" panose="020F0502020204030204" pitchFamily="34" charset="0"/>
              </a:rPr>
              <a:t>träningar</a:t>
            </a:r>
            <a:r>
              <a:rPr lang="en-US" sz="1800" dirty="0">
                <a:latin typeface="Calibri" panose="020F0502020204030204" pitchFamily="34" charset="0"/>
              </a:rPr>
              <a:t>.</a:t>
            </a:r>
          </a:p>
          <a:p>
            <a:r>
              <a:rPr lang="en-US" sz="1800" dirty="0" err="1">
                <a:latin typeface="Calibri" panose="020F0502020204030204" pitchFamily="34" charset="0"/>
              </a:rPr>
              <a:t>Beakta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vårdatumstoppet</a:t>
            </a:r>
            <a:r>
              <a:rPr lang="en-US" sz="1800" dirty="0">
                <a:latin typeface="Calibri" panose="020F0502020204030204" pitchFamily="34" charset="0"/>
              </a:rPr>
              <a:t> och datum för </a:t>
            </a:r>
            <a:r>
              <a:rPr lang="en-US" sz="1800" dirty="0" err="1">
                <a:latin typeface="Calibri" panose="020F0502020204030204" pitchFamily="34" charset="0"/>
              </a:rPr>
              <a:t>jaktperioder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speciellt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bockjakten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augusti</a:t>
            </a:r>
            <a:r>
              <a:rPr lang="en-US" sz="1800" dirty="0">
                <a:latin typeface="Calibri" panose="020F0502020204030204" pitchFamily="34" charset="0"/>
              </a:rPr>
              <a:t> och </a:t>
            </a:r>
            <a:r>
              <a:rPr lang="en-US" sz="1800" dirty="0" err="1">
                <a:latin typeface="Calibri" panose="020F0502020204030204" pitchFamily="34" charset="0"/>
              </a:rPr>
              <a:t>älgjakten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oktober</a:t>
            </a:r>
            <a:r>
              <a:rPr lang="en-US" sz="1800" dirty="0">
                <a:latin typeface="Calibri" panose="020F0502020204030204" pitchFamily="34" charset="0"/>
              </a:rPr>
              <a:t>, se “</a:t>
            </a:r>
            <a:r>
              <a:rPr lang="en-US" sz="1800" dirty="0" err="1">
                <a:latin typeface="Calibri" panose="020F0502020204030204" pitchFamily="34" charset="0"/>
              </a:rPr>
              <a:t>Vårdatumperioden</a:t>
            </a:r>
            <a:r>
              <a:rPr lang="en-US" sz="1800" dirty="0">
                <a:latin typeface="Calibri" panose="020F0502020204030204" pitchFamily="34" charset="0"/>
              </a:rPr>
              <a:t>” och “</a:t>
            </a:r>
            <a:r>
              <a:rPr lang="en-US" sz="1800" dirty="0" err="1">
                <a:latin typeface="Calibri" panose="020F0502020204030204" pitchFamily="34" charset="0"/>
              </a:rPr>
              <a:t>Årscirkeln</a:t>
            </a:r>
            <a:r>
              <a:rPr lang="en-US" sz="1800" dirty="0">
                <a:latin typeface="Calibri" panose="020F0502020204030204" pitchFamily="34" charset="0"/>
              </a:rPr>
              <a:t>” </a:t>
            </a:r>
            <a:r>
              <a:rPr lang="en-US" sz="1800" dirty="0" err="1">
                <a:latin typeface="Calibri" panose="020F0502020204030204" pitchFamily="34" charset="0"/>
              </a:rPr>
              <a:t>infogade</a:t>
            </a:r>
            <a:r>
              <a:rPr lang="en-US" sz="1800" dirty="0">
                <a:latin typeface="Calibri" panose="020F0502020204030204" pitchFamily="34" charset="0"/>
              </a:rPr>
              <a:t> till </a:t>
            </a:r>
            <a:r>
              <a:rPr lang="en-US" sz="1800" dirty="0" err="1">
                <a:latin typeface="Calibri" panose="020F0502020204030204" pitchFamily="34" charset="0"/>
              </a:rPr>
              <a:t>höger</a:t>
            </a:r>
            <a:r>
              <a:rPr lang="en-US" sz="1800" dirty="0">
                <a:latin typeface="Calibri" panose="020F0502020204030204" pitchFamily="34" charset="0"/>
              </a:rPr>
              <a:t>.</a:t>
            </a:r>
            <a:endParaRPr lang="en-US" sz="1800" b="1" dirty="0">
              <a:latin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</a:rPr>
              <a:t>Återkoppling</a:t>
            </a:r>
            <a:r>
              <a:rPr lang="en-US" sz="1800" dirty="0">
                <a:latin typeface="Calibri" panose="020F0502020204030204" pitchFamily="34" charset="0"/>
              </a:rPr>
              <a:t> till </a:t>
            </a:r>
            <a:r>
              <a:rPr lang="en-US" sz="1800" dirty="0" err="1">
                <a:latin typeface="Calibri" panose="020F0502020204030204" pitchFamily="34" charset="0"/>
              </a:rPr>
              <a:t>kartägare</a:t>
            </a:r>
            <a:endParaRPr lang="en-US" sz="1800" dirty="0">
              <a:latin typeface="Calibri" panose="020F0502020204030204" pitchFamily="34" charset="0"/>
            </a:endParaRPr>
          </a:p>
          <a:p>
            <a:pPr lvl="1"/>
            <a:r>
              <a:rPr lang="sv" sz="1800" dirty="0">
                <a:latin typeface="Calibri" panose="020F0502020204030204" pitchFamily="34" charset="0"/>
              </a:rPr>
              <a:t>Om något specifikt inträffat eller som man noterat under en aktivitet som kan vara av intresse för kartägaren</a:t>
            </a:r>
          </a:p>
          <a:p>
            <a:pPr lvl="1"/>
            <a:r>
              <a:rPr lang="sv" sz="1800" dirty="0">
                <a:latin typeface="Calibri" panose="020F0502020204030204" pitchFamily="34" charset="0"/>
              </a:rPr>
              <a:t>Noterat behov av kartuppdatering</a:t>
            </a:r>
            <a:endParaRPr lang="en-SE" sz="1800" dirty="0">
              <a:latin typeface="Calibri" panose="020F050202020403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862FA07-6853-403B-8C6E-3D0FAC839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140983"/>
              </p:ext>
            </p:extLst>
          </p:nvPr>
        </p:nvGraphicFramePr>
        <p:xfrm>
          <a:off x="11048506" y="356236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81" imgH="771371" progId="Acrobat.Document.DC">
                  <p:embed/>
                </p:oleObj>
              </mc:Choice>
              <mc:Fallback>
                <p:oleObj name="Acrobat Document" showAsIcon="1" r:id="rId2" imgW="914581" imgH="7713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048506" y="356236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44BE69C-A995-4F1C-A551-337300FF0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706670"/>
              </p:ext>
            </p:extLst>
          </p:nvPr>
        </p:nvGraphicFramePr>
        <p:xfrm>
          <a:off x="11076041" y="530543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581" imgH="771371" progId="Acrobat.Document.DC">
                  <p:embed/>
                </p:oleObj>
              </mc:Choice>
              <mc:Fallback>
                <p:oleObj name="Acrobat Document" showAsIcon="1" r:id="rId4" imgW="914581" imgH="7713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76041" y="530543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34AD35A-5CB5-4B15-8CAD-8E67B43645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305568"/>
              </p:ext>
            </p:extLst>
          </p:nvPr>
        </p:nvGraphicFramePr>
        <p:xfrm>
          <a:off x="11066207" y="443389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581" imgH="771371" progId="Acrobat.Document.DC">
                  <p:embed/>
                </p:oleObj>
              </mc:Choice>
              <mc:Fallback>
                <p:oleObj name="Acrobat Document" showAsIcon="1" r:id="rId6" imgW="914581" imgH="7713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66207" y="443389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731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Mark- och </a:t>
            </a:r>
            <a:r>
              <a:rPr lang="en-US" dirty="0" err="1"/>
              <a:t>jaktkontaktperson</a:t>
            </a:r>
            <a:r>
              <a:rPr lang="en-US" dirty="0"/>
              <a:t> för </a:t>
            </a:r>
            <a:r>
              <a:rPr lang="en-US" dirty="0" err="1"/>
              <a:t>överenskommelsen</a:t>
            </a:r>
            <a:endParaRPr lang="en-SE" dirty="0"/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3689130B-CAE9-42DC-A99C-BAB2BD700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396991"/>
              </p:ext>
            </p:extLst>
          </p:nvPr>
        </p:nvGraphicFramePr>
        <p:xfrm>
          <a:off x="883381" y="1797984"/>
          <a:ext cx="10608564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1852">
                  <a:extLst>
                    <a:ext uri="{9D8B030D-6E8A-4147-A177-3AD203B41FA5}">
                      <a16:colId xmlns:a16="http://schemas.microsoft.com/office/drawing/2014/main" val="2728133018"/>
                    </a:ext>
                  </a:extLst>
                </a:gridCol>
                <a:gridCol w="2149647">
                  <a:extLst>
                    <a:ext uri="{9D8B030D-6E8A-4147-A177-3AD203B41FA5}">
                      <a16:colId xmlns:a16="http://schemas.microsoft.com/office/drawing/2014/main" val="424525163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912667155"/>
                    </a:ext>
                  </a:extLst>
                </a:gridCol>
                <a:gridCol w="2312547">
                  <a:extLst>
                    <a:ext uri="{9D8B030D-6E8A-4147-A177-3AD203B41FA5}">
                      <a16:colId xmlns:a16="http://schemas.microsoft.com/office/drawing/2014/main" val="118041895"/>
                    </a:ext>
                  </a:extLst>
                </a:gridCol>
                <a:gridCol w="2229958">
                  <a:extLst>
                    <a:ext uri="{9D8B030D-6E8A-4147-A177-3AD203B41FA5}">
                      <a16:colId xmlns:a16="http://schemas.microsoft.com/office/drawing/2014/main" val="2478205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Karta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Namn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Klubb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E-post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Telefon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65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Flemingsberg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Göran Nilsson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Snättringe SK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2"/>
                        </a:rPr>
                        <a:t>goran.i.nilsson@telia.com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070-724 44 35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4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Tumba-Tullinge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Björn Axelsson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Tullinge SK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hlinkClick r:id="rId3"/>
                        </a:rPr>
                        <a:t>bjorn66axelsson@outlook.com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073-3403183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5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Brosjön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Björn Axelsson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Tullinge 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>
                          <a:hlinkClick r:id="rId3"/>
                        </a:rPr>
                        <a:t>bjorn66axelsson@outlook.com</a:t>
                      </a:r>
                      <a:endParaRPr lang="sv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/>
                        <a:t>073-3403183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783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S </a:t>
                      </a:r>
                      <a:r>
                        <a:rPr lang="en-GB" sz="1200" dirty="0" err="1"/>
                        <a:t>Getaren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72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Kvarnsjön-Ådran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Göran Nilsson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Snättringe SK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2"/>
                        </a:rPr>
                        <a:t>goran.i.nilsson@telia.com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070-724 44 35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75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4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till </a:t>
            </a:r>
            <a:r>
              <a:rPr lang="en-US" dirty="0" err="1"/>
              <a:t>kartor</a:t>
            </a:r>
            <a:endParaRPr lang="en-SE" dirty="0"/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3689130B-CAE9-42DC-A99C-BAB2BD700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174635"/>
              </p:ext>
            </p:extLst>
          </p:nvPr>
        </p:nvGraphicFramePr>
        <p:xfrm>
          <a:off x="883381" y="1797984"/>
          <a:ext cx="9859344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0247">
                  <a:extLst>
                    <a:ext uri="{9D8B030D-6E8A-4147-A177-3AD203B41FA5}">
                      <a16:colId xmlns:a16="http://schemas.microsoft.com/office/drawing/2014/main" val="2728133018"/>
                    </a:ext>
                  </a:extLst>
                </a:gridCol>
                <a:gridCol w="8259097">
                  <a:extLst>
                    <a:ext uri="{9D8B030D-6E8A-4147-A177-3AD203B41FA5}">
                      <a16:colId xmlns:a16="http://schemas.microsoft.com/office/drawing/2014/main" val="4245251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Karta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Plats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65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Flemingsberg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2"/>
                        </a:rPr>
                        <a:t>https://secure.webforum.com/sskarr/doc/?dfRefID=38615300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4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Tumba-Tullinge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3"/>
                        </a:rPr>
                        <a:t>https://drive.google.com/drive/folders/1TtRW3LBfAObSMZiq9WjYi8YnaywzIx-t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57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Brosjön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linkClick r:id="rId3"/>
                        </a:rPr>
                        <a:t>https://drive.google.com/drive/folders/1TtRW3LBfAObSMZiq9WjYi8YnaywzIx-t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783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S </a:t>
                      </a:r>
                      <a:r>
                        <a:rPr lang="en-GB" sz="1200" dirty="0" err="1"/>
                        <a:t>Getaren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http://www.hellasorientering.se/download/kartfil-lida-uringe/</a:t>
                      </a:r>
                      <a:endParaRPr lang="en-S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72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err="1"/>
                        <a:t>Kvarnsjön-Ådran</a:t>
                      </a:r>
                      <a:endParaRPr lang="en-S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linkClick r:id="rId5"/>
                        </a:rPr>
                        <a:t>https://secure.webforum.com/sskarr/doc/?dfRefID=34546976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75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01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9A32EB-AE43-41C0-AAF1-2E328DEC6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1289383"/>
            <a:ext cx="7409160" cy="5454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Flemingsberg</a:t>
            </a:r>
            <a:r>
              <a:rPr lang="en-US" dirty="0"/>
              <a:t> 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9CDB-DE79-4609-83CB-66EDC3578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050222" cy="4351338"/>
          </a:xfrm>
        </p:spPr>
        <p:txBody>
          <a:bodyPr/>
          <a:lstStyle/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Större träningar är lämpliga från Visättra, Björnkulla och Sundby där det finns gott om parkeringsplatser.</a:t>
            </a:r>
          </a:p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P-platser för mindre grupper är markerade med P på kartan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Undvik belastning av de stora sankmarkerna, Stora Orrmossen och Stensättra mosse</a:t>
            </a: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Undvik att sätta kontroller nära åtelplatserna och spring inte närmare än 50 m från dem med pannlampa, markerade med cirkel på kartan</a:t>
            </a:r>
          </a:p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Beakta tjäderperioden på våren, grönt område på kartan. Aktivitet förbjuden 16/4-10/5 på natten kl 18-10.</a:t>
            </a:r>
          </a:p>
          <a:p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17502-ED2B-448A-918A-6390AB133727}"/>
              </a:ext>
            </a:extLst>
          </p:cNvPr>
          <p:cNvSpPr txBox="1"/>
          <p:nvPr/>
        </p:nvSpPr>
        <p:spPr>
          <a:xfrm>
            <a:off x="8831822" y="180459"/>
            <a:ext cx="3196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Specifik</a:t>
            </a:r>
            <a:r>
              <a:rPr lang="en-US" sz="1800" dirty="0"/>
              <a:t> information per </a:t>
            </a:r>
            <a:r>
              <a:rPr lang="en-US" sz="1800" dirty="0" err="1"/>
              <a:t>karta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4865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680D271-95C7-4553-9BA2-C94B6135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40" y="0"/>
            <a:ext cx="82600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Tumba-Tullinge</a:t>
            </a:r>
            <a:r>
              <a:rPr lang="en-US" dirty="0"/>
              <a:t> 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17502-ED2B-448A-918A-6390AB133727}"/>
              </a:ext>
            </a:extLst>
          </p:cNvPr>
          <p:cNvSpPr txBox="1"/>
          <p:nvPr/>
        </p:nvSpPr>
        <p:spPr>
          <a:xfrm>
            <a:off x="8831822" y="180459"/>
            <a:ext cx="3196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Specifik</a:t>
            </a:r>
            <a:r>
              <a:rPr lang="en-US" sz="1800" dirty="0"/>
              <a:t> information per </a:t>
            </a:r>
            <a:r>
              <a:rPr lang="en-US" sz="1800" dirty="0" err="1"/>
              <a:t>karta</a:t>
            </a:r>
            <a:endParaRPr lang="en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CDF9A5-DAD1-4497-A0EC-A11DAE884C7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351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Område 5,6 och 7 består av Lida naturreservat. 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Tillstånd krävs för arrangemang med fler 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deltagare än 50 deltagare.</a:t>
            </a:r>
          </a:p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På kartan finns markerade förbudsområden,</a:t>
            </a:r>
            <a:b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överenskomna med markägare och jaktlag.</a:t>
            </a:r>
          </a:p>
        </p:txBody>
      </p:sp>
    </p:spTree>
    <p:extLst>
      <p:ext uri="{BB962C8B-B14F-4D97-AF65-F5344CB8AC3E}">
        <p14:creationId xmlns:p14="http://schemas.microsoft.com/office/powerpoint/2010/main" val="2397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38D9A4-B0A0-4699-941E-69F2FFEAF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040" y="1120876"/>
            <a:ext cx="7805413" cy="5607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ADC3E-65BB-489D-B21A-8AFD1F2F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Kvarnsjön</a:t>
            </a:r>
            <a:r>
              <a:rPr lang="en-US" dirty="0"/>
              <a:t> - </a:t>
            </a:r>
            <a:r>
              <a:rPr lang="en-US" dirty="0" err="1"/>
              <a:t>Ådran</a:t>
            </a:r>
            <a:r>
              <a:rPr lang="en-US" dirty="0"/>
              <a:t> 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9CDB-DE79-4609-83CB-66EDC3578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43" y="1690688"/>
            <a:ext cx="3653197" cy="4462462"/>
          </a:xfrm>
        </p:spPr>
        <p:txBody>
          <a:bodyPr>
            <a:normAutofit fontScale="85000" lnSpcReduction="10000"/>
          </a:bodyPr>
          <a:lstStyle/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Halvstora träningar är lämpliga från Mellanberg. Om en stor klubbträning planeras kan man kontakta MC klubben och fråga om det går bra att parkera på deras grusplan. </a:t>
            </a: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Även grusvägen vid Hacksjöbanan och asfaltsvägen före speedwaybanan kan ta in ganska många bilar om man parkerar varsamt.</a:t>
            </a:r>
          </a:p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P-platser för mindre grupper är markerade med P på kartan.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Kör ej förbi bommen vid speedway-banan, även om den råkar vara öppen</a:t>
            </a:r>
          </a:p>
          <a:p>
            <a:r>
              <a:rPr lang="sv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Undvik att sätta kontroller nära åtelplatserna och spring inte närmare än 50 m från dem med pannlampa, markerade med cirkel på kartan</a:t>
            </a:r>
          </a:p>
          <a:p>
            <a:r>
              <a:rPr lang="sv" sz="1800" dirty="0">
                <a:latin typeface="Calibri" panose="020F0502020204030204" pitchFamily="34" charset="0"/>
                <a:ea typeface="Calibri" panose="020F0502020204030204" pitchFamily="34" charset="0"/>
              </a:rPr>
              <a:t>Det är frekvent jakt under perioden oktober-januari sydväst om N Kärrsjön och söder om bergtäkten</a:t>
            </a:r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17502-ED2B-448A-918A-6390AB133727}"/>
              </a:ext>
            </a:extLst>
          </p:cNvPr>
          <p:cNvSpPr txBox="1"/>
          <p:nvPr/>
        </p:nvSpPr>
        <p:spPr>
          <a:xfrm>
            <a:off x="8831822" y="180459"/>
            <a:ext cx="3196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Specifik</a:t>
            </a:r>
            <a:r>
              <a:rPr lang="en-US" sz="1800" dirty="0"/>
              <a:t> information per </a:t>
            </a:r>
            <a:r>
              <a:rPr lang="en-US" sz="1800" dirty="0" err="1"/>
              <a:t>karta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433464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812</Words>
  <Application>Microsoft Office PowerPoint</Application>
  <PresentationFormat>Widescreen</PresentationFormat>
  <Paragraphs>99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Acrobat Document</vt:lpstr>
      <vt:lpstr> Regelverk och överenskommelse    Träningsområde  Flemingsberg – Tumba / Tullinge – Brosjön – S Getaren – Kvarnsjön / Ådran </vt:lpstr>
      <vt:lpstr>Kartområde</vt:lpstr>
      <vt:lpstr>Övergripande</vt:lpstr>
      <vt:lpstr>Planering och genomförande av träning</vt:lpstr>
      <vt:lpstr>Mark- och jaktkontaktperson för överenskommelsen</vt:lpstr>
      <vt:lpstr>Access till kartor</vt:lpstr>
      <vt:lpstr>Flemingsberg </vt:lpstr>
      <vt:lpstr>Tumba-Tullinge </vt:lpstr>
      <vt:lpstr>Kvarnsjön - Ådran </vt:lpstr>
      <vt:lpstr>S Getaren</vt:lpstr>
      <vt:lpstr>Brosjön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Regelverk och överenskommelse   Träningsområde  Flemingsberg – Lida – Brosjön – S Getaren – Kvarnsjön / Ådran </dc:title>
  <dc:creator>Per Kallhauge</dc:creator>
  <cp:lastModifiedBy>Per Kallhauge</cp:lastModifiedBy>
  <cp:revision>19</cp:revision>
  <dcterms:created xsi:type="dcterms:W3CDTF">2022-02-15T12:11:58Z</dcterms:created>
  <dcterms:modified xsi:type="dcterms:W3CDTF">2022-11-16T10:29:00Z</dcterms:modified>
</cp:coreProperties>
</file>