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3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>
        <p:scale>
          <a:sx n="75" d="100"/>
          <a:sy n="75" d="100"/>
        </p:scale>
        <p:origin x="58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D2E-7021-5DF1-0F8F-C1ABB0199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31C39F-D9E4-14B7-9663-847903A07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22B42-3EEB-21A0-56BF-75A2B385F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65402-65A9-B43A-92CD-91002689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11E8-4908-3207-3EC4-8D457FAA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2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73D1-5FA4-CD5B-CB94-B3BE66DD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212A9-3B26-8B57-B87F-6F0E647CB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28118-A881-7D6A-CD7A-A14D7DD0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A5479-21D1-6748-BB33-8D86C053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9F6C1-AB14-1116-79C7-BF0B119A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6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A230FE-711B-66CE-8AFC-B15005AD3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853B9-27CE-0130-CEB5-699D985CD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673C3-49EC-D9BA-0F48-35EE0F4BE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E53B0-FE9A-15F9-3726-B6872B2E7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C392A-B636-BC2A-B1BB-C0D132B2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8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C79BD-E85B-F3AC-F2EB-1363C86B2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D649-65D3-B2F0-7BD5-FC5C4BA1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46769-1D50-7AF8-9190-5F2CAF7D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3D2DA-1FEF-53AF-5860-70C548E48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F714E-1FC4-2791-F355-87772B5D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7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591-C6C2-77BE-FC14-924D4FB0C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2E50A-1B0F-1527-FA0D-BAC0C1676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01887-E9D8-AF6D-5A9F-1D372177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0E26A-5E53-1258-5276-47A05563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7D380-4D32-B4F9-1878-D5CCC91E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9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1723-BB64-C4EB-55D9-08322151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04D2F-B218-060D-CFEE-65A6C476A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23C21-3588-0E51-7870-16C764587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4A0ED-1BAF-46EE-004E-F19B9DAE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47646-A274-CFAD-3BF6-C7635CB39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1C82C-C291-BA43-C2F6-E068C40F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7A448-904E-F428-FD21-42AE0199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5D3D6-1979-DBD0-1C76-5A6DFE42B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093D2-A460-416E-89A1-34CE7FE98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F46FE-1BFD-CDF1-EF9E-8C87FDFAB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599FEF-7A27-C574-1734-07CBB9FE1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11BD5-C44F-DD13-FBDE-430F8950E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3AA74B-2B2E-70FF-39E8-41053417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F081A-AA76-446E-B5DD-39AA165C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0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3DDC-68D2-05E5-BB98-12BBFFC3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778685-E632-3F17-52DB-5938FC53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2D770-707A-CBD5-CAFC-5965DD2E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BDE5D-6599-8ECD-7FAD-4629B70E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3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D77D4-5038-2A76-231C-D058777B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A47FF-D436-EE33-3082-E6E834EA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0A307-1554-8494-61BB-3D2506EE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B266-5702-AF04-8C7D-7B4B936D8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8376-CC15-C052-9F8E-988482856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2683E-1690-219D-5F9F-53811268B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CE9A5-7611-D8DD-0EC0-649F7CA7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B5399-8498-CC12-47A7-679082A9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37300-98F8-5950-CCBF-44A35D24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7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E863-9100-0872-AC1D-F9AB8880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8FA9C3-1E32-75EB-E921-5E3D8CB21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83FFE-A0FB-CC2C-389A-B22D14CB0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261D1-EEBF-7418-3DF5-1C5414FA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35731-3A8E-9984-7308-D26597E12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0055A-D2DD-98BF-88A9-C54EB527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AA74E-8700-6298-848E-3FE341A13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4A12F-ED81-02B2-8907-C34C6F2F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34B05-E972-8410-F83B-B835B7718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0596-98B6-459A-9688-BDAF283BC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34AF-0FBD-4AA9-B3B9-8869F1417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8A005-0BB3-E364-F7DF-FD2C4AB95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F8613-5AF8-4347-9CA4-C2785BFFC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5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58322-5058-20C3-7BAF-14A96BAA2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Medlemsavgifter</a:t>
            </a:r>
            <a:r>
              <a:rPr lang="en-US" dirty="0"/>
              <a:t>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6C620-5004-B8F1-3059-F567AC223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Förslag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arbetsgrupp</a:t>
            </a:r>
            <a:r>
              <a:rPr lang="en-US" dirty="0"/>
              <a:t> &amp; </a:t>
            </a:r>
            <a:r>
              <a:rPr lang="en-US" dirty="0" err="1"/>
              <a:t>styrelsen</a:t>
            </a:r>
            <a:endParaRPr lang="en-US" dirty="0"/>
          </a:p>
          <a:p>
            <a:r>
              <a:rPr lang="en-US" dirty="0"/>
              <a:t>Anneli Christie, Gittan Gelius, Jörgen Hector,  </a:t>
            </a:r>
            <a:r>
              <a:rPr lang="en-US"/>
              <a:t>Jenny Remén, </a:t>
            </a:r>
          </a:p>
          <a:p>
            <a:r>
              <a:rPr lang="en-US"/>
              <a:t>Mia </a:t>
            </a:r>
            <a:r>
              <a:rPr lang="en-US" dirty="0" err="1"/>
              <a:t>Starenius</a:t>
            </a:r>
            <a:r>
              <a:rPr lang="en-US" dirty="0"/>
              <a:t> </a:t>
            </a:r>
            <a:r>
              <a:rPr lang="en-US" err="1"/>
              <a:t>och</a:t>
            </a:r>
            <a:r>
              <a:rPr lang="en-US"/>
              <a:t> Ingemar </a:t>
            </a:r>
            <a:r>
              <a:rPr lang="en-US" dirty="0" err="1"/>
              <a:t>Tedhamre</a:t>
            </a:r>
            <a:endParaRPr lang="en-US" dirty="0"/>
          </a:p>
          <a:p>
            <a:r>
              <a:rPr lang="en-US" dirty="0"/>
              <a:t>2024-01-20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AB525E-DCCF-870D-5F83-9256D783D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712" y="101600"/>
            <a:ext cx="49625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4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CB6DB-C8E8-2697-2811-7E3A55E7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Uppdrag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styrelsen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1250-79DE-864E-6F80-97BF934AB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Genomföra en </a:t>
            </a:r>
            <a:r>
              <a:rPr lang="sv-SE" u="sng" dirty="0"/>
              <a:t>analys</a:t>
            </a:r>
            <a:r>
              <a:rPr lang="sv-SE" dirty="0"/>
              <a:t> och ta fram </a:t>
            </a:r>
            <a:r>
              <a:rPr lang="sv-SE" u="sng" dirty="0"/>
              <a:t>förslag</a:t>
            </a:r>
            <a:r>
              <a:rPr lang="sv-SE" dirty="0"/>
              <a:t> för hur </a:t>
            </a:r>
            <a:r>
              <a:rPr lang="sv-SE" dirty="0" err="1"/>
              <a:t>Snättringes</a:t>
            </a:r>
            <a:r>
              <a:rPr lang="sv-SE" dirty="0"/>
              <a:t> modell för medlemsavgifter kan se ut. </a:t>
            </a:r>
          </a:p>
          <a:p>
            <a:pPr marL="0" indent="0">
              <a:buNone/>
            </a:pPr>
            <a:r>
              <a:rPr lang="sv-SE" dirty="0"/>
              <a:t>Hur kan en modell se ut som </a:t>
            </a:r>
            <a:r>
              <a:rPr lang="sv-SE" u="sng" dirty="0"/>
              <a:t>balanserar medlemsavgiften så att det blir så rättvist som möjligt för de som inte tävlar så mycket och de som gör det </a:t>
            </a:r>
            <a:r>
              <a:rPr lang="sv-SE" dirty="0"/>
              <a:t>(många tävlingar är lika med högre kostnad) samt att </a:t>
            </a:r>
            <a:r>
              <a:rPr lang="sv-SE" u="sng" dirty="0"/>
              <a:t>ekonomin för föreningen säkerställs</a:t>
            </a:r>
            <a:r>
              <a:rPr lang="sv-SE" dirty="0"/>
              <a:t> (för det sistnämnda behöver vi ha ett bokslut för 2023 för att se hur ökade kostnader från omvärlden påverkar </a:t>
            </a:r>
            <a:r>
              <a:rPr lang="sv-SE" dirty="0" err="1"/>
              <a:t>Snättringe</a:t>
            </a:r>
            <a:r>
              <a:rPr lang="sv-SE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dirty="0"/>
          </a:p>
          <a:p>
            <a:pPr marL="0" indent="0">
              <a:buNone/>
            </a:pPr>
            <a:r>
              <a:rPr lang="sv-SE" dirty="0"/>
              <a:t>Ny modell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Högre avgift för de som tävlar mycket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Ekonomin för föreningen säkerställs</a:t>
            </a:r>
          </a:p>
          <a:p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E89481-9FE4-9BAF-DC3C-33197CD7C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678" y="0"/>
            <a:ext cx="3328159" cy="12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3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0DDAA-6948-32AE-A93D-C2073759D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tar klubbar ut avgifter av sina medlemmar?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3558D1-EEA0-8A34-2220-59D19BA7D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10 klubbar har jämförts map vad som ingår i medlemsavgiften och övriga avgifter (8 stockholmsklubbar samt SNO och Linné)</a:t>
            </a:r>
          </a:p>
          <a:p>
            <a:r>
              <a:rPr lang="sv-SE" dirty="0"/>
              <a:t>Alla klubbar (ej SSK) har infört Tränings/Tävlingsavgift/Aktivitetsavgift för vuxna alt att vuxna betalar alla tävlingar själva (5 klubbar)</a:t>
            </a:r>
          </a:p>
          <a:p>
            <a:r>
              <a:rPr lang="sv-SE" dirty="0"/>
              <a:t>Anmälningsavgiften till tävlingar höjdes 2023 och planeras att höjas igen mars 2024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D1C2B8E-6DC7-2159-5719-297FDF317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60980"/>
              </p:ext>
            </p:extLst>
          </p:nvPr>
        </p:nvGraphicFramePr>
        <p:xfrm>
          <a:off x="1561962" y="456685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576431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8419312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Tävlingsavgiften 2023 </a:t>
                      </a:r>
                      <a:r>
                        <a:rPr lang="sv-SE" dirty="0" err="1"/>
                        <a:t>närtävling</a:t>
                      </a:r>
                      <a:r>
                        <a:rPr lang="sv-SE" dirty="0"/>
                        <a:t> Stockholm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26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Ungdom tom HD16 år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993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HD18 </a:t>
                      </a:r>
                      <a:r>
                        <a:rPr lang="en-US" dirty="0" err="1"/>
                        <a:t>och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äldre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samt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Öppna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503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6851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61C2CC9-7712-F3A3-56CF-6D6A11AE2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678" y="0"/>
            <a:ext cx="3328159" cy="12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8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1591-C08B-AED9-D39F-A3CE6961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är SSKs avgift jämfört med andra </a:t>
            </a:r>
            <a:r>
              <a:rPr lang="sv-SE" dirty="0" err="1"/>
              <a:t>Stocksholmsklubbar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8383-37DC-CC2F-B68E-B9C986C82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Avgifter för SSK medlemmar med ”medelklubben” 2023</a:t>
            </a:r>
          </a:p>
          <a:p>
            <a:r>
              <a:rPr lang="sv-SE" dirty="0"/>
              <a:t>Kostnad för medlemmar som tävlar 10 tävlingar /person</a:t>
            </a:r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907297-BA8D-E67B-505B-A4B5F6BF6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9174"/>
              </p:ext>
            </p:extLst>
          </p:nvPr>
        </p:nvGraphicFramePr>
        <p:xfrm>
          <a:off x="1866900" y="3267075"/>
          <a:ext cx="8045449" cy="1859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77">
                  <a:extLst>
                    <a:ext uri="{9D8B030D-6E8A-4147-A177-3AD203B41FA5}">
                      <a16:colId xmlns:a16="http://schemas.microsoft.com/office/drawing/2014/main" val="3932480303"/>
                    </a:ext>
                  </a:extLst>
                </a:gridCol>
                <a:gridCol w="2677626">
                  <a:extLst>
                    <a:ext uri="{9D8B030D-6E8A-4147-A177-3AD203B41FA5}">
                      <a16:colId xmlns:a16="http://schemas.microsoft.com/office/drawing/2014/main" val="3064264480"/>
                    </a:ext>
                  </a:extLst>
                </a:gridCol>
                <a:gridCol w="2495346">
                  <a:extLst>
                    <a:ext uri="{9D8B030D-6E8A-4147-A177-3AD203B41FA5}">
                      <a16:colId xmlns:a16="http://schemas.microsoft.com/office/drawing/2014/main" val="4020909727"/>
                    </a:ext>
                  </a:extLst>
                </a:gridCol>
              </a:tblGrid>
              <a:tr h="3728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Snättringe</a:t>
                      </a:r>
                      <a:r>
                        <a:rPr lang="en-US" dirty="0"/>
                        <a:t> SK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Medelklubben</a:t>
                      </a:r>
                      <a:r>
                        <a:rPr lang="en-US" dirty="0"/>
                        <a:t>”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642715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r>
                        <a:rPr lang="en-US" dirty="0" err="1"/>
                        <a:t>Familj</a:t>
                      </a:r>
                      <a:r>
                        <a:rPr lang="en-US" dirty="0"/>
                        <a:t> (2 </a:t>
                      </a:r>
                      <a:r>
                        <a:rPr lang="en-US" dirty="0" err="1"/>
                        <a:t>vuxna</a:t>
                      </a:r>
                      <a:r>
                        <a:rPr lang="en-US" dirty="0"/>
                        <a:t> 2 </a:t>
                      </a:r>
                      <a:r>
                        <a:rPr lang="en-US" dirty="0" err="1"/>
                        <a:t>ungdomar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516471"/>
                  </a:ext>
                </a:extLst>
              </a:tr>
              <a:tr h="372878">
                <a:tc>
                  <a:txBody>
                    <a:bodyPr/>
                    <a:lstStyle/>
                    <a:p>
                      <a:r>
                        <a:rPr lang="en-US" dirty="0" err="1"/>
                        <a:t>Ungdom</a:t>
                      </a:r>
                      <a:r>
                        <a:rPr lang="en-US" dirty="0"/>
                        <a:t> 0-20 </a:t>
                      </a:r>
                      <a:r>
                        <a:rPr lang="en-US" dirty="0" err="1"/>
                        <a:t>år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69073"/>
                  </a:ext>
                </a:extLst>
              </a:tr>
              <a:tr h="372878">
                <a:tc>
                  <a:txBody>
                    <a:bodyPr/>
                    <a:lstStyle/>
                    <a:p>
                      <a:r>
                        <a:rPr lang="en-US" dirty="0" err="1"/>
                        <a:t>Pensionär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963174"/>
                  </a:ext>
                </a:extLst>
              </a:tr>
              <a:tr h="372878">
                <a:tc>
                  <a:txBody>
                    <a:bodyPr/>
                    <a:lstStyle/>
                    <a:p>
                      <a:r>
                        <a:rPr lang="en-US" dirty="0" err="1"/>
                        <a:t>Vuxen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1792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27E6E9F-E5A9-2BB0-A540-A3E5C8BF1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528" y="0"/>
            <a:ext cx="2788309" cy="104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4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2ADC-BCAC-836D-55ED-87E750AF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Förslag</a:t>
            </a:r>
            <a:r>
              <a:rPr lang="en-US" dirty="0"/>
              <a:t> till </a:t>
            </a:r>
            <a:r>
              <a:rPr lang="en-US" dirty="0" err="1"/>
              <a:t>Årsmötet</a:t>
            </a:r>
            <a:r>
              <a:rPr lang="en-US" dirty="0"/>
              <a:t>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DC3EF-815F-6237-FBF3-AE77E16B0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5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sv-SE" dirty="0"/>
              <a:t>Nya Medlemstyper</a:t>
            </a:r>
          </a:p>
          <a:p>
            <a:pPr lvl="2"/>
            <a:r>
              <a:rPr lang="sv-SE" dirty="0"/>
              <a:t>Stödmedlem: ej rätt att tävla, träna eller deltaga på klubbresor</a:t>
            </a:r>
          </a:p>
          <a:p>
            <a:pPr lvl="2"/>
            <a:r>
              <a:rPr lang="sv-SE" dirty="0"/>
              <a:t>Ung vuxen: 21-25 år 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dirty="0"/>
              <a:t>Inför Tävlingsavgift för</a:t>
            </a:r>
          </a:p>
          <a:p>
            <a:pPr lvl="2"/>
            <a:r>
              <a:rPr lang="sv-SE" dirty="0"/>
              <a:t>Vuxna och Ung vuxen </a:t>
            </a:r>
          </a:p>
          <a:p>
            <a:pPr lvl="2"/>
            <a:r>
              <a:rPr lang="sv-SE" dirty="0"/>
              <a:t>3 tävlingar samt stafetter ingår i medlemsavgiften för vuxen och Ung vuxen</a:t>
            </a:r>
          </a:p>
          <a:p>
            <a:pPr lvl="2"/>
            <a:r>
              <a:rPr lang="sv-SE" dirty="0"/>
              <a:t>Barn och ungdomar tom året de fyller 20 år tävlar gratis (ingen ändring)</a:t>
            </a:r>
          </a:p>
          <a:p>
            <a:pPr lvl="2"/>
            <a:r>
              <a:rPr lang="sv-SE" dirty="0"/>
              <a:t>Samma regler som tidigare vilka tävlingar som omfattas</a:t>
            </a:r>
          </a:p>
          <a:p>
            <a:pPr lvl="2"/>
            <a:endParaRPr lang="sv-SE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9890C2-3A08-3A90-F48B-82B49F396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7666" y="0"/>
            <a:ext cx="4517171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3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1591-C08B-AED9-D39F-A3CE6961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Ändring 2023 till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8383-37DC-CC2F-B68E-B9C986C82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Följande avgifter gäller som medlemsavgift inklusive startavgift (undantag som tidigare tex </a:t>
            </a:r>
            <a:r>
              <a:rPr lang="sv-SE" dirty="0" err="1"/>
              <a:t>oringen</a:t>
            </a:r>
            <a:r>
              <a:rPr lang="sv-SE" dirty="0"/>
              <a:t>, vinterserien, tävlingar utomlands)</a:t>
            </a:r>
          </a:p>
          <a:p>
            <a:endParaRPr lang="sv-S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907297-BA8D-E67B-505B-A4B5F6BF6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58757"/>
              </p:ext>
            </p:extLst>
          </p:nvPr>
        </p:nvGraphicFramePr>
        <p:xfrm>
          <a:off x="2406395" y="3176671"/>
          <a:ext cx="6853761" cy="300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873">
                  <a:extLst>
                    <a:ext uri="{9D8B030D-6E8A-4147-A177-3AD203B41FA5}">
                      <a16:colId xmlns:a16="http://schemas.microsoft.com/office/drawing/2014/main" val="3932480303"/>
                    </a:ext>
                  </a:extLst>
                </a:gridCol>
                <a:gridCol w="1781804">
                  <a:extLst>
                    <a:ext uri="{9D8B030D-6E8A-4147-A177-3AD203B41FA5}">
                      <a16:colId xmlns:a16="http://schemas.microsoft.com/office/drawing/2014/main" val="3396598307"/>
                    </a:ext>
                  </a:extLst>
                </a:gridCol>
                <a:gridCol w="1660084">
                  <a:extLst>
                    <a:ext uri="{9D8B030D-6E8A-4147-A177-3AD203B41FA5}">
                      <a16:colId xmlns:a16="http://schemas.microsoft.com/office/drawing/2014/main" val="38068168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64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Familj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2.000 </a:t>
                      </a:r>
                      <a:r>
                        <a:rPr lang="en-US" b="1" dirty="0" err="1"/>
                        <a:t>kr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516471"/>
                  </a:ext>
                </a:extLst>
              </a:tr>
              <a:tr h="404412">
                <a:tc>
                  <a:txBody>
                    <a:bodyPr/>
                    <a:lstStyle/>
                    <a:p>
                      <a:r>
                        <a:rPr lang="en-US" dirty="0" err="1"/>
                        <a:t>Ungdom</a:t>
                      </a:r>
                      <a:r>
                        <a:rPr lang="en-US" dirty="0"/>
                        <a:t> 0-20 </a:t>
                      </a:r>
                      <a:r>
                        <a:rPr lang="en-US" dirty="0" err="1"/>
                        <a:t>år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500 </a:t>
                      </a:r>
                      <a:r>
                        <a:rPr lang="en-US" b="1" dirty="0" err="1"/>
                        <a:t>kr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69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Ung </a:t>
                      </a:r>
                      <a:r>
                        <a:rPr lang="en-US" dirty="0" err="1"/>
                        <a:t>vuxen</a:t>
                      </a:r>
                      <a:r>
                        <a:rPr lang="en-US"/>
                        <a:t> 21-25 </a:t>
                      </a:r>
                      <a:r>
                        <a:rPr lang="en-US" dirty="0" err="1"/>
                        <a:t>år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500 </a:t>
                      </a:r>
                      <a:r>
                        <a:rPr lang="en-US" b="1" dirty="0" err="1"/>
                        <a:t>kr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17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Vuxen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från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och</a:t>
                      </a:r>
                      <a:r>
                        <a:rPr lang="en-US" dirty="0"/>
                        <a:t> med 26 </a:t>
                      </a:r>
                      <a:r>
                        <a:rPr lang="en-US" dirty="0" err="1"/>
                        <a:t>år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900 </a:t>
                      </a:r>
                      <a:r>
                        <a:rPr lang="en-US" b="1" dirty="0" err="1"/>
                        <a:t>kr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52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Stödmedlem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400 </a:t>
                      </a:r>
                      <a:r>
                        <a:rPr lang="en-US" b="1" dirty="0" err="1"/>
                        <a:t>kr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21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Pensionär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400 </a:t>
                      </a:r>
                      <a:r>
                        <a:rPr lang="en-US" dirty="0" err="1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500 </a:t>
                      </a:r>
                      <a:r>
                        <a:rPr lang="en-US" b="1" dirty="0" err="1"/>
                        <a:t>kr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0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Tävlingsavgift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från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och</a:t>
                      </a:r>
                      <a:r>
                        <a:rPr lang="en-US" dirty="0"/>
                        <a:t> med 21 </a:t>
                      </a:r>
                      <a:r>
                        <a:rPr lang="en-US" dirty="0" err="1"/>
                        <a:t>år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500 </a:t>
                      </a:r>
                      <a:r>
                        <a:rPr lang="en-US" b="1" dirty="0" err="1"/>
                        <a:t>kr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8948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1B49CD4-1029-0273-C96B-779504105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528" y="0"/>
            <a:ext cx="2788309" cy="104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8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416</Words>
  <Application>Microsoft Office PowerPoint</Application>
  <PresentationFormat>Bredbild</PresentationFormat>
  <Paragraphs>85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Medlemsavgifter 2024</vt:lpstr>
      <vt:lpstr>Uppdrag från styrelsen </vt:lpstr>
      <vt:lpstr>Hur tar klubbar ut avgifter av sina medlemmar?</vt:lpstr>
      <vt:lpstr>Hur är SSKs avgift jämfört med andra Stocksholmsklubbar?</vt:lpstr>
      <vt:lpstr>Förslag till Årsmötet 2024</vt:lpstr>
      <vt:lpstr>Ändring 2023 till 2024</vt:lpstr>
    </vt:vector>
  </TitlesOfParts>
  <Company>Xbrane Biopharma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Medlemsavgifter</dc:title>
  <dc:creator>Gittan Gelius</dc:creator>
  <cp:lastModifiedBy>Henrik Norell</cp:lastModifiedBy>
  <cp:revision>8</cp:revision>
  <dcterms:created xsi:type="dcterms:W3CDTF">2023-12-10T16:52:17Z</dcterms:created>
  <dcterms:modified xsi:type="dcterms:W3CDTF">2024-01-22T18:12:03Z</dcterms:modified>
</cp:coreProperties>
</file>